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8" r:id="rId2"/>
    <p:sldId id="259" r:id="rId3"/>
    <p:sldId id="275" r:id="rId4"/>
    <p:sldId id="276" r:id="rId5"/>
    <p:sldId id="277" r:id="rId6"/>
    <p:sldId id="278" r:id="rId7"/>
    <p:sldId id="260" r:id="rId8"/>
    <p:sldId id="274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22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358997551379046"/>
          <c:y val="0.27673286520118739"/>
          <c:w val="0.57689049366524325"/>
          <c:h val="0.6397428359969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0BF89-5A43-4D70-8B4E-4FD7B15ED9CC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1C72-9F77-439F-93C5-8871802A89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56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58925" y="860425"/>
            <a:ext cx="3930650" cy="2947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5550" y="4352734"/>
            <a:ext cx="4765461" cy="3472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386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1C72-9F77-439F-93C5-8871802A898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41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1C72-9F77-439F-93C5-8871802A898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00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3110"/>
            <a:ext cx="7800480" cy="1153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35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46A5F8-F772-4820-B803-B699AA2CBA24}" type="datetimeFigureOut">
              <a:rPr lang="ru-RU" smtClean="0"/>
              <a:pPr/>
              <a:t>14.05.2016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07A770-A8EA-41AF-9155-900F76447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91" y="18726"/>
            <a:ext cx="7096339" cy="1077216"/>
          </a:xfrm>
          <a:ln/>
        </p:spPr>
        <p:txBody>
          <a:bodyPr tIns="10440">
            <a:normAutofit fontScale="90000"/>
          </a:bodyPr>
          <a:lstStyle/>
          <a:p>
            <a:pPr>
              <a:tabLst>
                <a:tab pos="0" algn="l"/>
                <a:tab pos="405666" algn="l"/>
                <a:tab pos="812770" algn="l"/>
                <a:tab pos="1219868" algn="l"/>
                <a:tab pos="1626975" algn="l"/>
                <a:tab pos="2034080" algn="l"/>
                <a:tab pos="2441178" algn="l"/>
                <a:tab pos="2848288" algn="l"/>
                <a:tab pos="3255392" algn="l"/>
                <a:tab pos="3662495" algn="l"/>
                <a:tab pos="4069600" algn="l"/>
                <a:tab pos="4476704" algn="l"/>
                <a:tab pos="4883806" algn="l"/>
                <a:tab pos="5290909" algn="l"/>
                <a:tab pos="5698015" algn="l"/>
                <a:tab pos="6105116" algn="l"/>
                <a:tab pos="6512222" algn="l"/>
                <a:tab pos="6919323" algn="l"/>
                <a:tab pos="7326429" algn="l"/>
                <a:tab pos="7733535" algn="l"/>
                <a:tab pos="8140638" algn="l"/>
              </a:tabLst>
            </a:pPr>
            <a:r>
              <a:rPr lang="ru-RU" sz="1600" dirty="0"/>
              <a:t>                                                                  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                                                                    </a:t>
            </a: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</a:t>
            </a:r>
            <a:b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/>
              <a:t>                                </a:t>
            </a:r>
            <a:endParaRPr lang="en-US" sz="1500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0035" y="1095375"/>
            <a:ext cx="8643966" cy="5508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2834" rIns="0" bIns="0" anchor="ctr">
            <a:normAutofit/>
          </a:bodyPr>
          <a:lstStyle/>
          <a:p>
            <a:pPr marL="0" indent="0">
              <a:spcAft>
                <a:spcPct val="0"/>
              </a:spcAft>
              <a:buNone/>
              <a:tabLst>
                <a:tab pos="310723" algn="l"/>
                <a:tab pos="405666" algn="l"/>
                <a:tab pos="812770" algn="l"/>
                <a:tab pos="1219868" algn="l"/>
                <a:tab pos="1626975" algn="l"/>
                <a:tab pos="2034080" algn="l"/>
                <a:tab pos="2441178" algn="l"/>
                <a:tab pos="2848288" algn="l"/>
                <a:tab pos="3255392" algn="l"/>
                <a:tab pos="3662495" algn="l"/>
                <a:tab pos="4069600" algn="l"/>
                <a:tab pos="4476704" algn="l"/>
                <a:tab pos="4883806" algn="l"/>
                <a:tab pos="5290909" algn="l"/>
                <a:tab pos="5698015" algn="l"/>
                <a:tab pos="6105116" algn="l"/>
                <a:tab pos="6512222" algn="l"/>
                <a:tab pos="6919323" algn="l"/>
                <a:tab pos="7326429" algn="l"/>
                <a:tab pos="7733535" algn="l"/>
                <a:tab pos="8140638" algn="l"/>
              </a:tabLst>
            </a:pPr>
            <a:r>
              <a:rPr lang="ru-RU" sz="3600" b="1" i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36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4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Патриотизм   глазами </a:t>
            </a:r>
          </a:p>
          <a:p>
            <a:pPr marL="0" indent="0">
              <a:spcAft>
                <a:spcPct val="0"/>
              </a:spcAft>
              <a:buNone/>
              <a:tabLst>
                <a:tab pos="310723" algn="l"/>
                <a:tab pos="405666" algn="l"/>
                <a:tab pos="812770" algn="l"/>
                <a:tab pos="1219868" algn="l"/>
                <a:tab pos="1626975" algn="l"/>
                <a:tab pos="2034080" algn="l"/>
                <a:tab pos="2441178" algn="l"/>
                <a:tab pos="2848288" algn="l"/>
                <a:tab pos="3255392" algn="l"/>
                <a:tab pos="3662495" algn="l"/>
                <a:tab pos="4069600" algn="l"/>
                <a:tab pos="4476704" algn="l"/>
                <a:tab pos="4883806" algn="l"/>
                <a:tab pos="5290909" algn="l"/>
                <a:tab pos="5698015" algn="l"/>
                <a:tab pos="6105116" algn="l"/>
                <a:tab pos="6512222" algn="l"/>
                <a:tab pos="6919323" algn="l"/>
                <a:tab pos="7326429" algn="l"/>
                <a:tab pos="7733535" algn="l"/>
                <a:tab pos="8140638" algn="l"/>
              </a:tabLst>
            </a:pPr>
            <a:r>
              <a:rPr lang="ru-RU" sz="44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второклассника</a:t>
            </a:r>
            <a:r>
              <a:rPr lang="ru-RU" sz="3600" b="1" i="1" cap="all" dirty="0" smtClean="0">
                <a:ln w="9000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3600" b="1" i="1" cap="all" dirty="0">
              <a:ln w="9000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310723" algn="l"/>
                <a:tab pos="405666" algn="l"/>
                <a:tab pos="812770" algn="l"/>
                <a:tab pos="1219868" algn="l"/>
                <a:tab pos="1626975" algn="l"/>
                <a:tab pos="2034080" algn="l"/>
                <a:tab pos="2441178" algn="l"/>
                <a:tab pos="2848288" algn="l"/>
                <a:tab pos="3255392" algn="l"/>
                <a:tab pos="3662495" algn="l"/>
                <a:tab pos="4069600" algn="l"/>
                <a:tab pos="4476704" algn="l"/>
                <a:tab pos="4883806" algn="l"/>
                <a:tab pos="5290909" algn="l"/>
                <a:tab pos="5698015" algn="l"/>
                <a:tab pos="6105116" algn="l"/>
                <a:tab pos="6512222" algn="l"/>
                <a:tab pos="6919323" algn="l"/>
                <a:tab pos="7326429" algn="l"/>
                <a:tab pos="7733535" algn="l"/>
                <a:tab pos="8140638" algn="l"/>
              </a:tabLst>
            </a:pPr>
            <a:r>
              <a:rPr lang="ru-RU" sz="15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</a:t>
            </a:r>
          </a:p>
          <a:p>
            <a:pPr marL="0" indent="0" algn="ctr">
              <a:spcAft>
                <a:spcPct val="0"/>
              </a:spcAft>
              <a:buNone/>
              <a:tabLst>
                <a:tab pos="310723" algn="l"/>
                <a:tab pos="405666" algn="l"/>
                <a:tab pos="812770" algn="l"/>
                <a:tab pos="1219868" algn="l"/>
                <a:tab pos="1626975" algn="l"/>
                <a:tab pos="2034080" algn="l"/>
                <a:tab pos="2441178" algn="l"/>
                <a:tab pos="2848288" algn="l"/>
                <a:tab pos="3255392" algn="l"/>
                <a:tab pos="3662495" algn="l"/>
                <a:tab pos="4069600" algn="l"/>
                <a:tab pos="4476704" algn="l"/>
                <a:tab pos="4883806" algn="l"/>
                <a:tab pos="5290909" algn="l"/>
                <a:tab pos="5698015" algn="l"/>
                <a:tab pos="6105116" algn="l"/>
                <a:tab pos="6512222" algn="l"/>
                <a:tab pos="6919323" algn="l"/>
                <a:tab pos="7326429" algn="l"/>
                <a:tab pos="7733535" algn="l"/>
                <a:tab pos="8140638" algn="l"/>
              </a:tabLst>
            </a:pPr>
            <a:endParaRPr lang="ru-RU" sz="1500" b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310723" algn="l"/>
                <a:tab pos="405666" algn="l"/>
                <a:tab pos="812770" algn="l"/>
                <a:tab pos="1219868" algn="l"/>
                <a:tab pos="1626975" algn="l"/>
                <a:tab pos="2034080" algn="l"/>
                <a:tab pos="2441178" algn="l"/>
                <a:tab pos="2848288" algn="l"/>
                <a:tab pos="3255392" algn="l"/>
                <a:tab pos="3662495" algn="l"/>
                <a:tab pos="4069600" algn="l"/>
                <a:tab pos="4476704" algn="l"/>
                <a:tab pos="4883806" algn="l"/>
                <a:tab pos="5290909" algn="l"/>
                <a:tab pos="5698015" algn="l"/>
                <a:tab pos="6105116" algn="l"/>
                <a:tab pos="6512222" algn="l"/>
                <a:tab pos="6919323" algn="l"/>
                <a:tab pos="7326429" algn="l"/>
                <a:tab pos="7733535" algn="l"/>
                <a:tab pos="8140638" algn="l"/>
              </a:tabLst>
            </a:pPr>
            <a:endParaRPr lang="ru-RU" sz="1500" b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ru-RU" sz="1300" dirty="0" smtClean="0"/>
              <a:t>                                                                                                                                         Автор:</a:t>
            </a:r>
          </a:p>
          <a:p>
            <a:pPr lvl="3">
              <a:buNone/>
            </a:pPr>
            <a:r>
              <a:rPr lang="ru-RU" sz="1300" dirty="0" smtClean="0"/>
              <a:t>                                                                                                               Лацкевич Евгений Сергеевич,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                                                                                     учащийся 2 «В» класса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                                                                                     государственного учреждения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                                                                                     образования «Средняя школа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                                                                                     № 40 г.Могилёва»</a:t>
            </a:r>
          </a:p>
          <a:p>
            <a:pPr>
              <a:buNone/>
            </a:pPr>
            <a:r>
              <a:rPr lang="ru-RU" sz="1300" dirty="0" smtClean="0"/>
              <a:t>                                                                                                                                         Научный руководитель:</a:t>
            </a:r>
          </a:p>
          <a:p>
            <a:pPr>
              <a:buNone/>
            </a:pPr>
            <a:r>
              <a:rPr lang="ru-RU" sz="1300" dirty="0" smtClean="0"/>
              <a:t>                                                                                                                                         Чернякова Галина Васильевна.</a:t>
            </a:r>
            <a:endParaRPr lang="ru-RU" sz="13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3759" t="26278" r="25329" b="3649"/>
          <a:stretch>
            <a:fillRect/>
          </a:stretch>
        </p:blipFill>
        <p:spPr bwMode="auto">
          <a:xfrm>
            <a:off x="6500826" y="285728"/>
            <a:ext cx="228601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290"/>
            <a:ext cx="15716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286124"/>
            <a:ext cx="514353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2857496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Ирванцов</a:t>
            </a:r>
            <a:r>
              <a:rPr lang="ru-RU" dirty="0" smtClean="0"/>
              <a:t> Иван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357562"/>
            <a:ext cx="31432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err="1" smtClean="0"/>
              <a:t>Шугунков</a:t>
            </a:r>
            <a:r>
              <a:rPr lang="ru-RU" sz="2400" dirty="0" smtClean="0"/>
              <a:t> Николай Илларионович,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служил в пехоте, воевал в Прибалтике. В одном из боёв  был тяжело ранен в ногу. Врачи осколок  не смогли достать. За героизм  и мужество был награждён медалью «За отвагу». Награда нашла своего героя через 61 год .</a:t>
            </a:r>
            <a:endParaRPr lang="ru-RU" sz="1400" dirty="0"/>
          </a:p>
        </p:txBody>
      </p:sp>
      <p:pic>
        <p:nvPicPr>
          <p:cNvPr id="10" name="Рисунок 9" descr="D:\Галя\исслед. деят\100CANON\IMG_2543.JPG"/>
          <p:cNvPicPr/>
          <p:nvPr/>
        </p:nvPicPr>
        <p:blipFill>
          <a:blip r:embed="rId5"/>
          <a:srcRect l="44575" t="20313" r="28152" b="38281"/>
          <a:stretch>
            <a:fillRect/>
          </a:stretch>
        </p:blipFill>
        <p:spPr bwMode="auto">
          <a:xfrm>
            <a:off x="642910" y="285728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285860"/>
            <a:ext cx="264320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свобождение Белоруссии 1944 г\Новая папка\0201405604.jpg"/>
          <p:cNvPicPr/>
          <p:nvPr/>
        </p:nvPicPr>
        <p:blipFill>
          <a:blip r:embed="rId3">
            <a:lum bright="40000"/>
          </a:blip>
          <a:srcRect t="9263" r="27422" b="4632"/>
          <a:stretch>
            <a:fillRect/>
          </a:stretch>
        </p:blipFill>
        <p:spPr bwMode="auto">
          <a:xfrm>
            <a:off x="428596" y="2928934"/>
            <a:ext cx="550072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429000"/>
            <a:ext cx="13573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429000"/>
            <a:ext cx="142876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392906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D:\Галя\исслед. деят\100CANON\IMG_2542.JPG"/>
          <p:cNvPicPr/>
          <p:nvPr/>
        </p:nvPicPr>
        <p:blipFill>
          <a:blip r:embed="rId7"/>
          <a:srcRect l="41936" t="19140" r="40469" b="44141"/>
          <a:stretch>
            <a:fillRect/>
          </a:stretch>
        </p:blipFill>
        <p:spPr bwMode="auto">
          <a:xfrm>
            <a:off x="571472" y="0"/>
            <a:ext cx="1500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" y="2500306"/>
            <a:ext cx="235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Федоренко Варвара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85728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Иванов Михаил Дмитриевич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1000108"/>
            <a:ext cx="4357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воевал по всему Советскому Союзу, в Чехословакии, в Германии. Был участником операции «Багратион», участвовал в освобождении Пинска и Бреста, </a:t>
            </a:r>
          </a:p>
          <a:p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награждён орденами Славы 2-й и 3-й степени, орденом Красной Звезды.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74344"/>
            <a:ext cx="65008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Быхов Даниил  – 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Осмоловский Владимир </a:t>
            </a:r>
          </a:p>
          <a:p>
            <a:pPr>
              <a:lnSpc>
                <a:spcPct val="150000"/>
              </a:lnSpc>
            </a:pP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                                    Анатольевич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Каткова Дарья –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Сазонов Иосиф Иванович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Крук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Ульяны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– 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Авласов Иван Яковлевич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Рудковский Кирилл  –   </a:t>
            </a:r>
            <a:r>
              <a:rPr lang="ru-RU" sz="2200" b="1" i="1" dirty="0" err="1" smtClean="0">
                <a:latin typeface="Arial" pitchFamily="34" charset="0"/>
                <a:cs typeface="Arial" pitchFamily="34" charset="0"/>
              </a:rPr>
              <a:t>Драньков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Борис</a:t>
            </a:r>
          </a:p>
          <a:p>
            <a:pPr>
              <a:lnSpc>
                <a:spcPct val="150000"/>
              </a:lnSpc>
            </a:pP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                                             Романович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Петушкова Екатерина  –  </a:t>
            </a:r>
            <a:r>
              <a:rPr lang="ru-RU" sz="2200" b="1" i="1" dirty="0" err="1" smtClean="0">
                <a:latin typeface="Arial" pitchFamily="34" charset="0"/>
                <a:cs typeface="Arial" pitchFamily="34" charset="0"/>
              </a:rPr>
              <a:t>Кулакевич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                                              Иосиф Иванович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Борисенко Александр  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–  </a:t>
            </a:r>
            <a:r>
              <a:rPr lang="ru-RU" sz="2200" b="1" i="1" dirty="0" err="1" smtClean="0">
                <a:latin typeface="Arial" pitchFamily="34" charset="0"/>
                <a:cs typeface="Arial" pitchFamily="34" charset="0"/>
              </a:rPr>
              <a:t>Шпаковский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 Иван </a:t>
            </a:r>
          </a:p>
          <a:p>
            <a:pPr>
              <a:lnSpc>
                <a:spcPct val="150000"/>
              </a:lnSpc>
            </a:pP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2200" b="1" i="1" dirty="0" err="1" smtClean="0">
                <a:latin typeface="Arial" pitchFamily="34" charset="0"/>
                <a:cs typeface="Arial" pitchFamily="34" charset="0"/>
              </a:rPr>
              <a:t>Поликарпович</a:t>
            </a:r>
            <a:endParaRPr lang="ru-RU" sz="2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642941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FF00"/>
                </a:solidFill>
              </a:rPr>
              <a:t>Страна  родная  Беларусь!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                                 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( конкурс рисунков и стихов)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 descr="D:\Галя\исслед. деят\100CANON\IMG_2515.JPG"/>
          <p:cNvPicPr/>
          <p:nvPr/>
        </p:nvPicPr>
        <p:blipFill>
          <a:blip r:embed="rId3"/>
          <a:srcRect t="20569" b="2734"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Галя\исслед. деят\100CANON\IMG_2523.JPG"/>
          <p:cNvPicPr/>
          <p:nvPr/>
        </p:nvPicPr>
        <p:blipFill>
          <a:blip r:embed="rId4"/>
          <a:srcRect l="1840" t="4082" r="1840"/>
          <a:stretch>
            <a:fillRect/>
          </a:stretch>
        </p:blipFill>
        <p:spPr bwMode="auto">
          <a:xfrm>
            <a:off x="0" y="4143380"/>
            <a:ext cx="3286116" cy="271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:\Галя\исслед. деят\100CANON\IMG_25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76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Галя\исслед. деят\100CANON\IMG_2518.JPG"/>
          <p:cNvPicPr/>
          <p:nvPr/>
        </p:nvPicPr>
        <p:blipFill>
          <a:blip r:embed="rId3"/>
          <a:srcRect l="14343" t="7422" r="14342" b="5859"/>
          <a:stretch>
            <a:fillRect/>
          </a:stretch>
        </p:blipFill>
        <p:spPr bwMode="auto">
          <a:xfrm>
            <a:off x="5429257" y="0"/>
            <a:ext cx="37147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Галя\исслед. деят\100CANON\IMG_2517.JPG"/>
          <p:cNvPicPr/>
          <p:nvPr/>
        </p:nvPicPr>
        <p:blipFill>
          <a:blip r:embed="rId4"/>
          <a:srcRect l="3318" r="6635"/>
          <a:stretch>
            <a:fillRect/>
          </a:stretch>
        </p:blipFill>
        <p:spPr bwMode="auto">
          <a:xfrm>
            <a:off x="5429256" y="3429000"/>
            <a:ext cx="37147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Галя\исслед. деят\100CANON\IMG_2521.JPG"/>
          <p:cNvPicPr/>
          <p:nvPr/>
        </p:nvPicPr>
        <p:blipFill>
          <a:blip r:embed="rId5"/>
          <a:srcRect l="1466" r="28445" b="10938"/>
          <a:stretch>
            <a:fillRect/>
          </a:stretch>
        </p:blipFill>
        <p:spPr bwMode="auto">
          <a:xfrm>
            <a:off x="0" y="3429001"/>
            <a:ext cx="38576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Галя\исслед. деят\100CANON\IMG_2519.JPG"/>
          <p:cNvPicPr/>
          <p:nvPr/>
        </p:nvPicPr>
        <p:blipFill>
          <a:blip r:embed="rId6"/>
          <a:srcRect l="27273" t="16797" r="25513" b="17578"/>
          <a:stretch>
            <a:fillRect/>
          </a:stretch>
        </p:blipFill>
        <p:spPr bwMode="auto">
          <a:xfrm>
            <a:off x="3714744" y="3357562"/>
            <a:ext cx="169545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Галя\исслед. деят\100CANON\IMG_2522.JPG"/>
          <p:cNvPicPr/>
          <p:nvPr/>
        </p:nvPicPr>
        <p:blipFill>
          <a:blip r:embed="rId7"/>
          <a:srcRect l="39589" t="23438" r="29326" b="17919"/>
          <a:stretch>
            <a:fillRect/>
          </a:stretch>
        </p:blipFill>
        <p:spPr bwMode="auto">
          <a:xfrm>
            <a:off x="3857620" y="0"/>
            <a:ext cx="157163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</a:t>
            </a:r>
            <a:endParaRPr lang="ru-RU" dirty="0"/>
          </a:p>
        </p:txBody>
      </p:sp>
      <p:pic>
        <p:nvPicPr>
          <p:cNvPr id="3" name="Рисунок 2" descr="D:\Галя\исслед. деят\100CANON\IMG_2526.JPG"/>
          <p:cNvPicPr/>
          <p:nvPr/>
        </p:nvPicPr>
        <p:blipFill>
          <a:blip r:embed="rId2"/>
          <a:srcRect t="9765" b="6249"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Галя\исслед. деят\100CANON\IMG_2528.JPG"/>
          <p:cNvPicPr/>
          <p:nvPr/>
        </p:nvPicPr>
        <p:blipFill>
          <a:blip r:embed="rId3"/>
          <a:srcRect t="12110" r="9824"/>
          <a:stretch>
            <a:fillRect/>
          </a:stretch>
        </p:blipFill>
        <p:spPr bwMode="auto">
          <a:xfrm>
            <a:off x="0" y="4714884"/>
            <a:ext cx="292892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Галя\исслед. деят\100CANON\IMG_253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419600"/>
            <a:ext cx="34289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-142900"/>
            <a:ext cx="8286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</a:rPr>
              <a:t>Мой родной город!</a:t>
            </a:r>
          </a:p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                                                                         (конкурс рисунков)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848" t="6200" r="13519" b="614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2565" r="6360" b="6197"/>
          <a:stretch>
            <a:fillRect/>
          </a:stretch>
        </p:blipFill>
        <p:spPr bwMode="auto">
          <a:xfrm>
            <a:off x="0" y="1"/>
            <a:ext cx="4643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Галя\исслед. деят\Фото\Танк ИС-2(Музей ВОВ Минск лето 2014).jpg"/>
          <p:cNvPicPr/>
          <p:nvPr/>
        </p:nvPicPr>
        <p:blipFill>
          <a:blip r:embed="rId4" cstate="print"/>
          <a:srcRect l="17635" t="14102" r="19710" b="6624"/>
          <a:stretch>
            <a:fillRect/>
          </a:stretch>
        </p:blipFill>
        <p:spPr bwMode="auto">
          <a:xfrm>
            <a:off x="4643439" y="0"/>
            <a:ext cx="4500562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15272" y="3000372"/>
            <a:ext cx="1428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танк – ИС-2</a:t>
            </a:r>
            <a:endParaRPr lang="ru-RU" dirty="0"/>
          </a:p>
        </p:txBody>
      </p:sp>
      <p:pic>
        <p:nvPicPr>
          <p:cNvPr id="8" name="Рисунок 7" descr="D:\Галя\исслед. деят\Фото\Танковый таран(Музей ВОВ Минск лето 2014).jpg"/>
          <p:cNvPicPr/>
          <p:nvPr/>
        </p:nvPicPr>
        <p:blipFill>
          <a:blip r:embed="rId5" cstate="print"/>
          <a:srcRect l="7055" t="5556" r="3314"/>
          <a:stretch>
            <a:fillRect/>
          </a:stretch>
        </p:blipFill>
        <p:spPr bwMode="auto">
          <a:xfrm>
            <a:off x="2571736" y="3429000"/>
            <a:ext cx="45720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14942" y="628652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Танковый таран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614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0"/>
            <a:ext cx="4793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Музей истории ВОВ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:\Галя\исслед. деят\100CANON\IMG_2539.JPG"/>
          <p:cNvPicPr/>
          <p:nvPr/>
        </p:nvPicPr>
        <p:blipFill>
          <a:blip r:embed="rId2"/>
          <a:srcRect t="14285"/>
          <a:stretch>
            <a:fillRect/>
          </a:stretch>
        </p:blipFill>
        <p:spPr bwMode="auto">
          <a:xfrm>
            <a:off x="0" y="500042"/>
            <a:ext cx="43576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Галя\исслед. деят\100CANON\IMG_2537.JPG"/>
          <p:cNvPicPr/>
          <p:nvPr/>
        </p:nvPicPr>
        <p:blipFill>
          <a:blip r:embed="rId3"/>
          <a:srcRect t="14285"/>
          <a:stretch>
            <a:fillRect/>
          </a:stretch>
        </p:blipFill>
        <p:spPr bwMode="auto">
          <a:xfrm>
            <a:off x="4357686" y="500042"/>
            <a:ext cx="47863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Галя\исслед. деят\100CANON\IMG_253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35768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Галя\исслед. деят\100CANON\IMG_2536.JPG"/>
          <p:cNvPicPr/>
          <p:nvPr/>
        </p:nvPicPr>
        <p:blipFill>
          <a:blip r:embed="rId5"/>
          <a:srcRect t="12766"/>
          <a:stretch>
            <a:fillRect/>
          </a:stretch>
        </p:blipFill>
        <p:spPr bwMode="auto">
          <a:xfrm>
            <a:off x="4357687" y="3500438"/>
            <a:ext cx="478631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-214338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i="1" dirty="0" smtClean="0">
                <a:solidFill>
                  <a:srgbClr val="FFFF00"/>
                </a:solidFill>
              </a:rPr>
              <a:t>«Путешествие по родному городу»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142853"/>
            <a:ext cx="7800480" cy="7143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«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Знаешь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 ли ты свой край»</a:t>
            </a:r>
            <a:r>
              <a:rPr lang="ru-RU" sz="1600" dirty="0" smtClean="0">
                <a:solidFill>
                  <a:srgbClr val="FFFF00"/>
                </a:solidFill>
                <a:effectLst/>
              </a:rPr>
              <a:t>    </a:t>
            </a:r>
            <a:br>
              <a:rPr lang="ru-RU" sz="1600" dirty="0" smtClean="0">
                <a:solidFill>
                  <a:srgbClr val="FFFF00"/>
                </a:solidFill>
                <a:effectLst/>
              </a:rPr>
            </a:br>
            <a:r>
              <a:rPr lang="ru-RU" sz="1600" dirty="0" smtClean="0">
                <a:solidFill>
                  <a:srgbClr val="FFFF00"/>
                </a:solidFill>
                <a:effectLst/>
              </a:rPr>
              <a:t>                                                                                                                            </a:t>
            </a:r>
            <a:r>
              <a:rPr lang="ru-RU" sz="2200" dirty="0" smtClean="0">
                <a:solidFill>
                  <a:srgbClr val="FFFF00"/>
                </a:solidFill>
                <a:effectLst/>
              </a:rPr>
              <a:t>(викторина)</a:t>
            </a:r>
            <a:endParaRPr lang="ru-RU" sz="22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 descr="D:\Галя\исслед. деят\100CANON\IMG_25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35718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Галя\исслед. деят\100CANON\IMG_25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357186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000496" y="785794"/>
            <a:ext cx="49292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(обведи правильный ответ)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Жилой дом в Беларуси: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а) хата;         б) изба;         в) юрта.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Как по-белорусски звучит слово отец?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 батя;         б) тата;         в) папа.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Как называется праздник проводов зимы?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а) Рождество;         б) Масленица;         в) Пасха.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 Назовите блюдо белорусской кухни: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 чебуреки;         б) пряники;         в) драники.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 Белорусская народная сказка это: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а) «Маша и медведь»;         б) «З рога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ȳ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сяго многа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»;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в) «Красная шапочка».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6. Какие растения изображены на государственном гербе Беларуси?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 василёк;         б) клевер;         в) лён.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7. Какой из этих городов находится в Беларуси?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а) Москва;         б) Могилёв;         в) Киев.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8. Кто является Президентом Беларуси?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 А. Г. Лукашенко;         б) В. В. Путин;         в) Б. Н. Ельцин.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9. Белорусская народная песня: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а) «Улыбка»;         б)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»;         в) «Катюша».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10. Символ Беларуси – птица: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 сорока;         б) аист;         в) дятел.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Галя\исслед. деят\Фото\На фоне Ратуши.jpg"/>
          <p:cNvPicPr/>
          <p:nvPr/>
        </p:nvPicPr>
        <p:blipFill>
          <a:blip r:embed="rId2" cstate="print"/>
          <a:srcRect l="20844" t="5292" r="13736" b="18576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Галя\исслед. деят\Фото\Землянка партизан.jpg"/>
          <p:cNvPicPr/>
          <p:nvPr/>
        </p:nvPicPr>
        <p:blipFill>
          <a:blip r:embed="rId3" cstate="print"/>
          <a:srcRect l="5933" r="7964" b="6197"/>
          <a:stretch>
            <a:fillRect/>
          </a:stretch>
        </p:blipFill>
        <p:spPr bwMode="auto">
          <a:xfrm>
            <a:off x="4643438" y="1"/>
            <a:ext cx="45005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Галя\исслед. деят\Фото\На фоне стрелкового оружия.jpg"/>
          <p:cNvPicPr/>
          <p:nvPr/>
        </p:nvPicPr>
        <p:blipFill>
          <a:blip r:embed="rId4" cstate="print"/>
          <a:srcRect l="14430" t="4931" r="2292" b="9802"/>
          <a:stretch>
            <a:fillRect/>
          </a:stretch>
        </p:blipFill>
        <p:spPr bwMode="auto">
          <a:xfrm>
            <a:off x="4196715" y="0"/>
            <a:ext cx="4947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71670" y="0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Музей истории Могилёва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3111"/>
            <a:ext cx="7800480" cy="1512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88583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Цель: </a:t>
            </a:r>
            <a:r>
              <a:rPr lang="ru-RU" sz="3600" b="1" dirty="0" smtClean="0"/>
              <a:t>расширить понятие патриотизма для второклассников. 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Гипотеза: </a:t>
            </a:r>
            <a:r>
              <a:rPr lang="ru-RU" sz="3600" b="1" dirty="0" smtClean="0"/>
              <a:t>любовь к Родине начинается со знания истории своей семьи, истории</a:t>
            </a:r>
          </a:p>
          <a:p>
            <a:pPr>
              <a:buNone/>
            </a:pPr>
            <a:r>
              <a:rPr lang="ru-RU" sz="3600" b="1" dirty="0" smtClean="0"/>
              <a:t>родного края, познания окружающего мира.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1"/>
            <a:ext cx="7800480" cy="1000107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Патриот – это …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86116" y="1142984"/>
          <a:ext cx="564360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4857760"/>
          <a:ext cx="207167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1"/>
            <a:ext cx="9001156" cy="1857387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« Патриотизм  живёт  лишь  в  той душе,  для  которой  есть  на  земле нечто  священное, и прежде  всего святыни  народа»            </a:t>
            </a:r>
            <a:r>
              <a:rPr lang="ru-RU" sz="2400" dirty="0" smtClean="0">
                <a:solidFill>
                  <a:srgbClr val="FFFF00"/>
                </a:solidFill>
              </a:rPr>
              <a:t>И.А.Ильин</a:t>
            </a:r>
            <a:endParaRPr lang="ru-RU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18435" name="Picture 2" descr="C:\Documents and Settings\Мама\Мои документы\Мои рисунки\Новая папка (6)\1f0c1e63afe3c67d26dc4013f16e65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1285875" cy="1046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6" name="Picture 5" descr="C:\Documents and Settings\Мама\Рабочий стол\беларусь\000444_145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2000240"/>
            <a:ext cx="157160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Documents and Settings\Мама\Рабочий стол\беларусь\000453_277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643182"/>
            <a:ext cx="65722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C:\Documents and Settings\Мама\Рабочий стол\беларусь\000453_3690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164304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C:\Documents and Settings\Мама\Рабочий стол\беларусь\000744_2142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5175" y="3429000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C:\Documents and Settings\Мама\Рабочий стол\беларусь\000452_5000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72063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:\Documents and Settings\Мама\Рабочий стол\беларусь\000446_4430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5072074"/>
            <a:ext cx="2028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79653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Задачи: </a:t>
            </a:r>
            <a:r>
              <a:rPr lang="ru-RU" sz="2400" b="1" dirty="0" smtClean="0"/>
              <a:t>- ознакомиться с понятиями «патриотизм», «патриот»;</a:t>
            </a:r>
          </a:p>
          <a:p>
            <a:pPr>
              <a:buNone/>
            </a:pPr>
            <a:r>
              <a:rPr lang="ru-RU" sz="2400" b="1" dirty="0" smtClean="0"/>
              <a:t>               - изучить литературу по данной теме;</a:t>
            </a:r>
          </a:p>
          <a:p>
            <a:pPr>
              <a:buNone/>
            </a:pPr>
            <a:r>
              <a:rPr lang="ru-RU" sz="2400" b="1" dirty="0" smtClean="0"/>
              <a:t>               - составить анкеты, провести анкетирование, анализ;</a:t>
            </a:r>
          </a:p>
          <a:p>
            <a:pPr>
              <a:buNone/>
            </a:pPr>
            <a:r>
              <a:rPr lang="ru-RU" sz="2400" b="1" dirty="0" smtClean="0"/>
              <a:t>               - принять участие в подготовке и проведении бесед,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             </a:t>
            </a:r>
            <a:r>
              <a:rPr lang="ru-RU" sz="2400" b="1" dirty="0" smtClean="0"/>
              <a:t>викторины, классных часов, экскурсий.</a:t>
            </a:r>
          </a:p>
          <a:p>
            <a:pPr>
              <a:buNone/>
            </a:pPr>
            <a:endParaRPr lang="ru-RU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Объект исследования: </a:t>
            </a:r>
            <a:r>
              <a:rPr lang="ru-RU" sz="2400" b="1" dirty="0" smtClean="0"/>
              <a:t>патриотизм, как одно из проявлений любви к Родине и её истории, к своим близким.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Предмет исследования: </a:t>
            </a:r>
            <a:r>
              <a:rPr lang="ru-RU" sz="2400" b="1" dirty="0" smtClean="0"/>
              <a:t>как сформировать патриотизм у второклассника.</a:t>
            </a:r>
          </a:p>
          <a:p>
            <a:pPr>
              <a:buNone/>
            </a:pPr>
            <a:endParaRPr lang="ru-RU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FF00"/>
                </a:solidFill>
              </a:rPr>
              <a:t>Методы исследования: </a:t>
            </a:r>
            <a:r>
              <a:rPr lang="ru-RU" sz="2400" dirty="0" smtClean="0"/>
              <a:t>- </a:t>
            </a:r>
            <a:r>
              <a:rPr lang="ru-RU" sz="2400" b="1" dirty="0" smtClean="0"/>
              <a:t>анкетирование;</a:t>
            </a:r>
          </a:p>
          <a:p>
            <a:pPr>
              <a:buNone/>
            </a:pPr>
            <a:r>
              <a:rPr lang="ru-RU" sz="2400" b="1" dirty="0" smtClean="0"/>
              <a:t>                                        - изучение литературы;</a:t>
            </a:r>
          </a:p>
          <a:p>
            <a:pPr>
              <a:buNone/>
            </a:pPr>
            <a:r>
              <a:rPr lang="ru-RU" sz="2400" b="1" dirty="0" smtClean="0"/>
              <a:t>                                        - беседы, конкурсы, викторина;</a:t>
            </a:r>
          </a:p>
          <a:p>
            <a:pPr>
              <a:buNone/>
            </a:pPr>
            <a:r>
              <a:rPr lang="ru-RU" sz="2400" b="1" dirty="0" smtClean="0"/>
              <a:t>                                        - экскурсии;</a:t>
            </a:r>
          </a:p>
          <a:p>
            <a:pPr>
              <a:buNone/>
            </a:pPr>
            <a:r>
              <a:rPr lang="ru-RU" sz="2400" b="1" dirty="0" smtClean="0"/>
              <a:t>                                        - изучение и анализ документов из 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семейных архивов;</a:t>
            </a:r>
          </a:p>
          <a:p>
            <a:pPr>
              <a:buNone/>
            </a:pPr>
            <a:r>
              <a:rPr lang="ru-RU" sz="2400" b="1" dirty="0" smtClean="0"/>
              <a:t>                                        - обобщение материала.     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spc="150" normalizeH="0" baseline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По С.И.Ожегову: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spc="150" normalizeH="0" baseline="0" dirty="0" smtClean="0">
              <a:ln w="11430"/>
              <a:solidFill>
                <a:srgbClr val="FFC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strike="noStrike" spc="150" normalizeH="0" baseline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Патриотизм</a:t>
            </a:r>
            <a:r>
              <a:rPr kumimoji="0" lang="ru-RU" sz="4400" b="1" i="1" u="none" strike="noStrike" spc="150" normalizeH="0" baseline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 преданность и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любовь к своему отечеству, к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своему народу.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150" normalizeH="0" baseline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Патриот</a:t>
            </a:r>
            <a:r>
              <a:rPr kumimoji="0" lang="ru-RU" sz="4400" b="1" i="1" u="none" strike="noStrike" spc="150" normalizeH="0" baseline="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– человек, преданный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интересам какого-нибудь дела,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глубоко привязанный к чему-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spc="150" normalizeH="0" baseline="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нибудь</a:t>
            </a:r>
            <a:r>
              <a:rPr kumimoji="0" lang="ru-RU" sz="4400" b="1" i="1" u="none" strike="noStrike" spc="150" normalizeH="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400" b="1" i="1" u="none" strike="noStrik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779848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Вопросы: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 такое патриотизм?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Кто такой патриот?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50057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8858313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Патриот – это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539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человек, любящий Родину, родителей и</a:t>
            </a:r>
          </a:p>
          <a:p>
            <a:pPr marL="0" marR="0" lvl="0" indent="539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т. д.;</a:t>
            </a:r>
          </a:p>
          <a:p>
            <a:pPr marL="0" marR="0" lvl="0" indent="5397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человек, который ведёт за собой других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людей;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человек, готовый пожертвовать своей 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жизнью во благо своей Родины;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г)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человек, любящий своё Отечество, 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преданный своему народу, готовый на 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жертвы и подвиги во имя интересов своей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Родины, уважающий прошлое страны и </a:t>
            </a:r>
          </a:p>
          <a:p>
            <a:pPr marL="0" marR="0" lvl="0" indent="468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гордящийся её достижениями.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+mn-lt"/>
              </a:rPr>
              <a:t>Патриот – это …</a:t>
            </a: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2000240"/>
          <a:ext cx="6096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10389" r="11688"/>
          <a:stretch>
            <a:fillRect/>
          </a:stretch>
        </p:blipFill>
        <p:spPr bwMode="auto">
          <a:xfrm>
            <a:off x="0" y="0"/>
            <a:ext cx="500062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l="5000" r="2499" b="6667"/>
          <a:stretch>
            <a:fillRect/>
          </a:stretch>
        </p:blipFill>
        <p:spPr bwMode="auto">
          <a:xfrm>
            <a:off x="0" y="3357562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/>
          <a:srcRect l="5937" t="10199" r="16250" b="10199"/>
          <a:stretch>
            <a:fillRect/>
          </a:stretch>
        </p:blipFill>
        <p:spPr bwMode="auto">
          <a:xfrm>
            <a:off x="4500562" y="3357562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Галя\исслед. деят\100CANON\IMG_2539.JPG"/>
          <p:cNvPicPr/>
          <p:nvPr/>
        </p:nvPicPr>
        <p:blipFill>
          <a:blip r:embed="rId2"/>
          <a:srcRect l="76246" t="53125"/>
          <a:stretch>
            <a:fillRect/>
          </a:stretch>
        </p:blipFill>
        <p:spPr bwMode="auto">
          <a:xfrm>
            <a:off x="285720" y="214290"/>
            <a:ext cx="18573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3" y="3071810"/>
            <a:ext cx="2643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Лацкевич Евгений</a:t>
            </a:r>
            <a:endParaRPr lang="ru-RU" sz="2000" dirty="0"/>
          </a:p>
        </p:txBody>
      </p:sp>
      <p:pic>
        <p:nvPicPr>
          <p:cNvPr id="6" name="Рисунок 5" descr="D:\Галя\исслед. деят\_20160222_151558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300039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29256" y="4572008"/>
            <a:ext cx="37147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Батчев</a:t>
            </a:r>
            <a:r>
              <a:rPr lang="ru-RU" sz="2400" b="1" dirty="0" smtClean="0"/>
              <a:t> </a:t>
            </a:r>
            <a:r>
              <a:rPr lang="ru-RU" sz="2400" dirty="0" smtClean="0"/>
              <a:t>Юрий Сергеевич.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Ушёл на войну в возрасте 17 лет в 1943г. Воевал в пехоте.  Первый бой  принял на реке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Проня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Чаусского района, где был ранен.  После госпиталя продолжил воевать. Войну окончил в г.Кёнигсберге. </a:t>
            </a:r>
            <a:endParaRPr lang="ru-RU" sz="1600" dirty="0" smtClean="0"/>
          </a:p>
          <a:p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928926" y="357166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12858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786190"/>
            <a:ext cx="134381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3786190"/>
            <a:ext cx="13515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515</TotalTime>
  <Words>783</Words>
  <Application>Microsoft Office PowerPoint</Application>
  <PresentationFormat>Экран (4:3)</PresentationFormat>
  <Paragraphs>143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                                                                                                   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Патриот – это …</vt:lpstr>
      <vt:lpstr>Слайд 8</vt:lpstr>
      <vt:lpstr>Слайд 9</vt:lpstr>
      <vt:lpstr>Слайд 10</vt:lpstr>
      <vt:lpstr>Слайд 11</vt:lpstr>
      <vt:lpstr>Слайд 12</vt:lpstr>
      <vt:lpstr>Страна  родная  Беларусь!                                    ( конкурс рисунков и стихов)</vt:lpstr>
      <vt:lpstr>Слайд 14</vt:lpstr>
      <vt:lpstr>Мой</vt:lpstr>
      <vt:lpstr>Слайд 16</vt:lpstr>
      <vt:lpstr>Слайд 17</vt:lpstr>
      <vt:lpstr>«Знаешь ли ты свой край»                                                                                                                                 (викторина)</vt:lpstr>
      <vt:lpstr>Слайд 19</vt:lpstr>
      <vt:lpstr>Патриот – это …</vt:lpstr>
      <vt:lpstr>« Патриотизм  живёт  лишь  в  той душе,  для  которой  есть  на  земле нечто  священное, и прежде  всего святыни  народа»            И.А.Ильин</vt:lpstr>
    </vt:vector>
  </TitlesOfParts>
  <Company>РУП "Проектный институт Могилевгипрозем"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SSS</dc:creator>
  <cp:lastModifiedBy>SSS</cp:lastModifiedBy>
  <cp:revision>54</cp:revision>
  <dcterms:created xsi:type="dcterms:W3CDTF">2016-04-04T17:58:07Z</dcterms:created>
  <dcterms:modified xsi:type="dcterms:W3CDTF">2016-05-14T11:02:00Z</dcterms:modified>
</cp:coreProperties>
</file>